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92" r:id="rId3"/>
    <p:sldId id="356" r:id="rId4"/>
    <p:sldId id="363" r:id="rId5"/>
    <p:sldId id="374" r:id="rId6"/>
    <p:sldId id="375" r:id="rId7"/>
    <p:sldId id="342" r:id="rId8"/>
    <p:sldId id="370" r:id="rId9"/>
    <p:sldId id="372" r:id="rId10"/>
    <p:sldId id="367" r:id="rId11"/>
    <p:sldId id="373" r:id="rId12"/>
    <p:sldId id="376" r:id="rId13"/>
    <p:sldId id="349" r:id="rId14"/>
    <p:sldId id="378" r:id="rId15"/>
    <p:sldId id="350" r:id="rId16"/>
    <p:sldId id="388" r:id="rId17"/>
    <p:sldId id="343" r:id="rId18"/>
    <p:sldId id="344" r:id="rId19"/>
    <p:sldId id="345" r:id="rId20"/>
    <p:sldId id="380" r:id="rId21"/>
    <p:sldId id="384" r:id="rId22"/>
    <p:sldId id="385" r:id="rId23"/>
    <p:sldId id="386" r:id="rId24"/>
    <p:sldId id="383" r:id="rId25"/>
    <p:sldId id="387" r:id="rId26"/>
    <p:sldId id="389" r:id="rId27"/>
  </p:sldIdLst>
  <p:sldSz cx="9144000" cy="6858000" type="screen4x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507267C-F603-4449-8391-B952A1F9283E}">
          <p14:sldIdLst>
            <p14:sldId id="256"/>
            <p14:sldId id="292"/>
            <p14:sldId id="356"/>
            <p14:sldId id="363"/>
            <p14:sldId id="374"/>
            <p14:sldId id="375"/>
            <p14:sldId id="342"/>
            <p14:sldId id="370"/>
            <p14:sldId id="372"/>
            <p14:sldId id="367"/>
            <p14:sldId id="373"/>
            <p14:sldId id="376"/>
            <p14:sldId id="349"/>
            <p14:sldId id="378"/>
            <p14:sldId id="350"/>
            <p14:sldId id="388"/>
            <p14:sldId id="343"/>
            <p14:sldId id="344"/>
            <p14:sldId id="345"/>
          </p14:sldIdLst>
        </p14:section>
        <p14:section name="backup" id="{5AA3DDA9-F706-4240-BB44-62656355CBE7}">
          <p14:sldIdLst>
            <p14:sldId id="380"/>
            <p14:sldId id="384"/>
            <p14:sldId id="385"/>
            <p14:sldId id="386"/>
            <p14:sldId id="383"/>
            <p14:sldId id="387"/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, Jiujia" initials="ZJ" lastIdx="23" clrIdx="0">
    <p:extLst>
      <p:ext uri="{19B8F6BF-5375-455C-9EA6-DF929625EA0E}">
        <p15:presenceInfo xmlns:p15="http://schemas.microsoft.com/office/powerpoint/2012/main" userId="Zhang, Jiujia" providerId="None"/>
      </p:ext>
    </p:extLst>
  </p:cmAuthor>
  <p:cmAuthor id="2" name="Hameed, Tara A" initials="HTA" lastIdx="28" clrIdx="1">
    <p:extLst>
      <p:ext uri="{19B8F6BF-5375-455C-9EA6-DF929625EA0E}">
        <p15:presenceInfo xmlns:p15="http://schemas.microsoft.com/office/powerpoint/2012/main" userId="S::tah17@ic.ac.uk::22be18f0-2f66-4609-a342-83eaf1c284b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0B9"/>
    <a:srgbClr val="206B45"/>
    <a:srgbClr val="65B48D"/>
    <a:srgbClr val="CBD9EC"/>
    <a:srgbClr val="0201FC"/>
    <a:srgbClr val="0085CA"/>
    <a:srgbClr val="CC6600"/>
    <a:srgbClr val="FF9900"/>
    <a:srgbClr val="FBE35E"/>
    <a:srgbClr val="003E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9" autoAdjust="0"/>
    <p:restoredTop sz="93580" autoAdjust="0"/>
  </p:normalViewPr>
  <p:slideViewPr>
    <p:cSldViewPr snapToGrid="0" snapToObjects="1">
      <p:cViewPr varScale="1">
        <p:scale>
          <a:sx n="59" d="100"/>
          <a:sy n="59" d="100"/>
        </p:scale>
        <p:origin x="144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43" d="100"/>
          <a:sy n="43" d="100"/>
        </p:scale>
        <p:origin x="2776" y="2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r>
              <a:rPr lang="en-US" b="1" dirty="0">
                <a:solidFill>
                  <a:srgbClr val="003E74"/>
                </a:solidFill>
              </a:rPr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73170C4-C291-4D72-8938-27D48C337E71}" type="datetime3">
              <a:rPr lang="en-GB" smtClean="0">
                <a:solidFill>
                  <a:srgbClr val="003E74"/>
                </a:solidFill>
              </a:rPr>
              <a:t>19 June, 2020</a:t>
            </a:fld>
            <a:endParaRPr lang="en-US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 b="1">
                <a:solidFill>
                  <a:srgbClr val="003E74"/>
                </a:solidFill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solidFill>
                  <a:srgbClr val="003E74"/>
                </a:solidFill>
              </a:defRPr>
            </a:lvl1pPr>
          </a:lstStyle>
          <a:p>
            <a:fld id="{2BA8F2DB-D2B0-4822-87A6-D3FEAC8862A4}" type="datetime3">
              <a:rPr lang="en-GB" smtClean="0"/>
              <a:t>19 June, 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0122A76-892F-4B70-861B-0BD120F8BD25}" type="datetime3">
              <a:rPr lang="en-GB" smtClean="0"/>
              <a:t>19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97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0FF3127-E837-4148-98A2-071C9DAEEC68}" type="datetime3">
              <a:rPr lang="en-GB" smtClean="0"/>
              <a:t>21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245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FDBCB3E-70F5-4DB8-A066-DEE6BFBD7E1D}" type="datetime3">
              <a:rPr lang="en-GB" smtClean="0"/>
              <a:t>21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8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0FF3127-E837-4148-98A2-071C9DAEEC68}" type="datetime3">
              <a:rPr lang="en-GB" smtClean="0"/>
              <a:t>21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97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54EB9E-459D-48E6-8607-A1434CB459B6}" type="datetime3">
              <a:rPr lang="en-GB" smtClean="0"/>
              <a:t>21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61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54EB9E-459D-48E6-8607-A1434CB459B6}" type="datetime3">
              <a:rPr lang="en-GB" smtClean="0"/>
              <a:t>21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13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06167C2-BE07-4EDE-84EA-E3EA453399AB}" type="datetime3">
              <a:rPr lang="en-GB" smtClean="0"/>
              <a:t>21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016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06167C2-BE07-4EDE-84EA-E3EA453399AB}" type="datetime3">
              <a:rPr lang="en-GB" smtClean="0"/>
              <a:t>21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04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54EB9E-459D-48E6-8607-A1434CB459B6}" type="datetime3">
              <a:rPr lang="en-GB" smtClean="0"/>
              <a:t>21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23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54EB9E-459D-48E6-8607-A1434CB459B6}" type="datetime3">
              <a:rPr lang="en-GB" smtClean="0"/>
              <a:t>21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189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54EB9E-459D-48E6-8607-A1434CB459B6}" type="datetime3">
              <a:rPr lang="en-GB" smtClean="0"/>
              <a:t>21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22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313A480-EE65-4028-B73D-C2999B216398}" type="datetime3">
              <a:rPr lang="en-GB" smtClean="0"/>
              <a:t>19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040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54EB9E-459D-48E6-8607-A1434CB459B6}" type="datetime3">
              <a:rPr lang="en-GB" smtClean="0"/>
              <a:t>21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143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54EB9E-459D-48E6-8607-A1434CB459B6}" type="datetime3">
              <a:rPr lang="en-GB" smtClean="0"/>
              <a:t>21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301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54EB9E-459D-48E6-8607-A1434CB459B6}" type="datetime3">
              <a:rPr lang="en-GB" smtClean="0"/>
              <a:t>21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477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54EB9E-459D-48E6-8607-A1434CB459B6}" type="datetime3">
              <a:rPr lang="en-GB" smtClean="0"/>
              <a:t>21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855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FDBCB3E-70F5-4DB8-A066-DEE6BFBD7E1D}" type="datetime3">
              <a:rPr lang="en-GB" smtClean="0"/>
              <a:t>21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17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FDBCB3E-70F5-4DB8-A066-DEE6BFBD7E1D}" type="datetime3">
              <a:rPr lang="en-GB" smtClean="0"/>
              <a:t>21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991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FDBCB3E-70F5-4DB8-A066-DEE6BFBD7E1D}" type="datetime3">
              <a:rPr lang="en-GB" smtClean="0"/>
              <a:t>21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81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FDBCB3E-70F5-4DB8-A066-DEE6BFBD7E1D}" type="datetime3">
              <a:rPr lang="en-GB" smtClean="0"/>
              <a:t>21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072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ED1D5B1-3256-4175-8516-245CC3615816}" type="datetime3">
              <a:rPr lang="en-GB" smtClean="0"/>
              <a:t>19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68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FDBCB3E-70F5-4DB8-A066-DEE6BFBD7E1D}" type="datetime3">
              <a:rPr lang="en-GB" smtClean="0"/>
              <a:t>21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232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FDBCB3E-70F5-4DB8-A066-DEE6BFBD7E1D}" type="datetime3">
              <a:rPr lang="en-GB" smtClean="0"/>
              <a:t>21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746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942834"/>
            <a:ext cx="6400800" cy="604513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96689"/>
            <a:ext cx="8229600" cy="1143000"/>
          </a:xfrm>
        </p:spPr>
        <p:txBody>
          <a:bodyPr/>
          <a:lstStyle>
            <a:lvl1pPr algn="l"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 userDrawn="1"/>
        </p:nvSpPr>
        <p:spPr>
          <a:xfrm>
            <a:off x="6340639" y="800593"/>
            <a:ext cx="2346162" cy="257244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None/>
              <a:defRPr sz="1200" b="0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273582"/>
            <a:ext cx="6400800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245091"/>
            <a:ext cx="3601176" cy="797761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545984"/>
            <a:ext cx="3601176" cy="2153335"/>
          </a:xfrm>
        </p:spPr>
        <p:txBody>
          <a:bodyPr/>
          <a:lstStyle>
            <a:lvl1pPr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522043"/>
            <a:ext cx="3601176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2" y="1546227"/>
            <a:ext cx="3930650" cy="4316413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200"/>
            </a:lvl3pPr>
            <a:lvl4pPr>
              <a:buClr>
                <a:srgbClr val="0085CA"/>
              </a:buClr>
              <a:defRPr sz="1200"/>
            </a:lvl4pPr>
            <a:lvl5pPr>
              <a:buClr>
                <a:srgbClr val="0085CA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2346581"/>
            <a:ext cx="3950878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2346581"/>
            <a:ext cx="3950878" cy="2797494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5346526"/>
            <a:ext cx="3951287" cy="64416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85C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to add quote attribution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4" y="2346581"/>
            <a:ext cx="3951287" cy="278829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5420145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487910"/>
            <a:ext cx="8229601" cy="364696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20145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487910"/>
            <a:ext cx="3951287" cy="364696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20145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4" y="1487910"/>
            <a:ext cx="3951287" cy="239545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4" y="4214645"/>
            <a:ext cx="3951287" cy="177604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2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7" y="791392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llege_Powerpoint_Background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46581"/>
            <a:ext cx="8229600" cy="3644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60" r:id="rId5"/>
    <p:sldLayoutId id="2147483657" r:id="rId6"/>
    <p:sldLayoutId id="2147483658" r:id="rId7"/>
    <p:sldLayoutId id="2147483659" r:id="rId8"/>
    <p:sldLayoutId id="2147483655" r:id="rId9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0085C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3775272"/>
            <a:ext cx="8229600" cy="604513"/>
          </a:xfrm>
        </p:spPr>
        <p:txBody>
          <a:bodyPr/>
          <a:lstStyle/>
          <a:p>
            <a:r>
              <a:rPr lang="en-US" dirty="0"/>
              <a:t>for Invasive </a:t>
            </a:r>
            <a:r>
              <a:rPr lang="en-US" dirty="0" err="1"/>
              <a:t>Aspergillosis</a:t>
            </a:r>
            <a:r>
              <a:rPr lang="en-US" dirty="0"/>
              <a:t> </a:t>
            </a:r>
            <a:r>
              <a:rPr lang="en-US" i="1" dirty="0"/>
              <a:t>in </a:t>
            </a:r>
            <a:r>
              <a:rPr lang="en-US" i="1" dirty="0" err="1"/>
              <a:t>silico</a:t>
            </a:r>
            <a:r>
              <a:rPr lang="en-US" i="1" dirty="0"/>
              <a:t> </a:t>
            </a:r>
            <a:r>
              <a:rPr lang="en-US" dirty="0"/>
              <a:t>Model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3465" y="2286000"/>
            <a:ext cx="6306855" cy="1143000"/>
          </a:xfrm>
        </p:spPr>
        <p:txBody>
          <a:bodyPr/>
          <a:lstStyle/>
          <a:p>
            <a:r>
              <a:rPr lang="en-US" dirty="0"/>
              <a:t>Parameter Estimation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3465" y="4812979"/>
            <a:ext cx="2452876" cy="846562"/>
          </a:xfrm>
        </p:spPr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</a:rPr>
              <a:t>Name: Jiujia Zhang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CID:    01203777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351292" y="402462"/>
            <a:ext cx="1560321" cy="3199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tx2"/>
                </a:solidFill>
              </a:rPr>
              <a:t>25</a:t>
            </a:r>
            <a:r>
              <a:rPr lang="en-US" sz="1600" dirty="0" smtClean="0">
                <a:solidFill>
                  <a:schemeClr val="tx2"/>
                </a:solidFill>
              </a:rPr>
              <a:t> June </a:t>
            </a:r>
            <a:r>
              <a:rPr lang="en-US" sz="1600" dirty="0">
                <a:solidFill>
                  <a:schemeClr val="tx2"/>
                </a:solidFill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95432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 smtClean="0"/>
              <a:t>Synthetic Data:</a:t>
            </a:r>
            <a:endParaRPr lang="en-US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4045" y="6514424"/>
            <a:ext cx="7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tx2"/>
                </a:solidFill>
              </a:rPr>
              <a:t>5</a:t>
            </a:r>
            <a:r>
              <a:rPr lang="en-GB" dirty="0" smtClean="0">
                <a:solidFill>
                  <a:schemeClr val="tx2"/>
                </a:solidFill>
              </a:rPr>
              <a:t>/11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227594" y="2867258"/>
            <a:ext cx="741964" cy="1095141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ight Arrow 24"/>
          <p:cNvSpPr/>
          <p:nvPr/>
        </p:nvSpPr>
        <p:spPr>
          <a:xfrm>
            <a:off x="3547482" y="3256644"/>
            <a:ext cx="1181532" cy="443942"/>
          </a:xfrm>
          <a:prstGeom prst="rightArrow">
            <a:avLst/>
          </a:prstGeom>
          <a:solidFill>
            <a:schemeClr val="accent1"/>
          </a:solidFill>
          <a:ln>
            <a:solidFill>
              <a:srgbClr val="0170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17" b="71143"/>
          <a:stretch/>
        </p:blipFill>
        <p:spPr>
          <a:xfrm>
            <a:off x="879271" y="2495021"/>
            <a:ext cx="2161917" cy="51020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64" r="42365" b="47578"/>
          <a:stretch/>
        </p:blipFill>
        <p:spPr>
          <a:xfrm>
            <a:off x="887510" y="3072684"/>
            <a:ext cx="2080757" cy="41120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15" r="45812" b="23709"/>
          <a:stretch/>
        </p:blipFill>
        <p:spPr>
          <a:xfrm>
            <a:off x="895504" y="3565745"/>
            <a:ext cx="1956312" cy="42744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73"/>
          <a:stretch/>
        </p:blipFill>
        <p:spPr>
          <a:xfrm>
            <a:off x="259981" y="4029856"/>
            <a:ext cx="3610249" cy="4354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111" y="1550714"/>
            <a:ext cx="4294889" cy="205461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89097" y="3910966"/>
            <a:ext cx="37512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Sparsity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Latency</a:t>
            </a:r>
          </a:p>
          <a:p>
            <a:endParaRPr lang="en-GB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Non-simultaneous Measurements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3470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ight Arrow 19"/>
          <p:cNvSpPr/>
          <p:nvPr/>
        </p:nvSpPr>
        <p:spPr>
          <a:xfrm flipH="1">
            <a:off x="2528359" y="4321160"/>
            <a:ext cx="986780" cy="8285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 smtClean="0"/>
              <a:t>Methodology:</a:t>
            </a:r>
            <a:r>
              <a:rPr lang="en-US" dirty="0" smtClean="0"/>
              <a:t>                                                                </a:t>
            </a:r>
            <a:r>
              <a:rPr lang="en-US" u="sng" dirty="0" smtClean="0"/>
              <a:t>     </a:t>
            </a:r>
            <a:endParaRPr lang="en-US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354045" y="6514424"/>
            <a:ext cx="7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tx2"/>
                </a:solidFill>
              </a:rPr>
              <a:t>6</a:t>
            </a:r>
            <a:r>
              <a:rPr lang="en-GB" dirty="0" smtClean="0">
                <a:solidFill>
                  <a:schemeClr val="tx2"/>
                </a:solidFill>
              </a:rPr>
              <a:t>/11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0" t="58932" r="54997" b="37529"/>
          <a:stretch/>
        </p:blipFill>
        <p:spPr>
          <a:xfrm>
            <a:off x="370867" y="2488217"/>
            <a:ext cx="2157491" cy="454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0" t="62405" r="59649" b="34314"/>
          <a:stretch/>
        </p:blipFill>
        <p:spPr>
          <a:xfrm>
            <a:off x="835348" y="2023523"/>
            <a:ext cx="1140071" cy="43900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86196" y="1866863"/>
            <a:ext cx="2142162" cy="146406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ight Arrow 8"/>
          <p:cNvSpPr/>
          <p:nvPr/>
        </p:nvSpPr>
        <p:spPr>
          <a:xfrm>
            <a:off x="2528358" y="2184637"/>
            <a:ext cx="990307" cy="8285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ounded Rectangle 9"/>
          <p:cNvSpPr/>
          <p:nvPr/>
        </p:nvSpPr>
        <p:spPr>
          <a:xfrm>
            <a:off x="3518665" y="2137274"/>
            <a:ext cx="1827058" cy="92324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Synthetic data</a:t>
            </a:r>
            <a:endParaRPr lang="en-GB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5604244" y="1747640"/>
            <a:ext cx="3182653" cy="1525804"/>
          </a:xfrm>
          <a:prstGeom prst="wedgeRoundRectCallout">
            <a:avLst>
              <a:gd name="adj1" fmla="val -57050"/>
              <a:gd name="adj2" fmla="val -13178"/>
              <a:gd name="adj3" fmla="val 16667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6" t="18006" r="8137" b="7975"/>
          <a:stretch/>
        </p:blipFill>
        <p:spPr>
          <a:xfrm>
            <a:off x="5738708" y="1866863"/>
            <a:ext cx="2896242" cy="1287546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5400000">
            <a:off x="3898075" y="3180375"/>
            <a:ext cx="1068236" cy="8285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ounded Rectangle 13"/>
          <p:cNvSpPr/>
          <p:nvPr/>
        </p:nvSpPr>
        <p:spPr>
          <a:xfrm>
            <a:off x="3518664" y="4128752"/>
            <a:ext cx="1827058" cy="118802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017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Parameter Estimation</a:t>
            </a:r>
            <a:endParaRPr lang="en-GB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5643021" y="3972517"/>
            <a:ext cx="3182653" cy="1525804"/>
          </a:xfrm>
          <a:prstGeom prst="wedgeRoundRectCallout">
            <a:avLst>
              <a:gd name="adj1" fmla="val -57050"/>
              <a:gd name="adj2" fmla="val -13178"/>
              <a:gd name="adj3" fmla="val 16667"/>
            </a:avLst>
          </a:prstGeom>
          <a:noFill/>
          <a:ln w="28575">
            <a:solidFill>
              <a:srgbClr val="017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t="17270" r="7484" b="7872"/>
          <a:stretch/>
        </p:blipFill>
        <p:spPr>
          <a:xfrm>
            <a:off x="5743178" y="4091408"/>
            <a:ext cx="2982338" cy="12627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 flipH="1">
                <a:off x="1030981" y="4797227"/>
                <a:ext cx="821933" cy="513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sz="3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3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GB" sz="3200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0981" y="4797227"/>
                <a:ext cx="821933" cy="5132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707052" y="4111110"/>
            <a:ext cx="1591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Estimated Parameter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70867" y="4054885"/>
            <a:ext cx="2142162" cy="146406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733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 smtClean="0"/>
              <a:t>Genetic Algorithm:</a:t>
            </a:r>
            <a:endParaRPr lang="en-US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4045" y="6514424"/>
            <a:ext cx="7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tx2"/>
                </a:solidFill>
              </a:rPr>
              <a:t>7/11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246" y="2517978"/>
            <a:ext cx="5086552" cy="1628775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1970829" y="2007634"/>
            <a:ext cx="6383216" cy="443942"/>
          </a:xfrm>
          <a:prstGeom prst="rightArrow">
            <a:avLst/>
          </a:prstGeom>
          <a:gradFill flip="none" rotWithShape="1">
            <a:gsLst>
              <a:gs pos="30000">
                <a:srgbClr val="0170B9"/>
              </a:gs>
              <a:gs pos="100000">
                <a:srgbClr val="0170B9">
                  <a:tint val="23500"/>
                  <a:satMod val="160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2335259" y="1735897"/>
            <a:ext cx="5808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</a:rPr>
              <a:t>Darwinian </a:t>
            </a:r>
            <a:r>
              <a:rPr lang="en-GB" dirty="0">
                <a:latin typeface="arial" panose="020B0604020202020204" pitchFamily="34" charset="0"/>
              </a:rPr>
              <a:t>evolutionary </a:t>
            </a:r>
            <a:r>
              <a:rPr lang="en-GB" dirty="0" smtClean="0">
                <a:latin typeface="arial" panose="020B0604020202020204" pitchFamily="34" charset="0"/>
              </a:rPr>
              <a:t>theory: </a:t>
            </a:r>
            <a:r>
              <a:rPr lang="en-GB" b="1" dirty="0" smtClean="0">
                <a:latin typeface="arial" panose="020B0604020202020204" pitchFamily="34" charset="0"/>
              </a:rPr>
              <a:t>Survival</a:t>
            </a:r>
            <a:r>
              <a:rPr lang="en-GB" b="1" dirty="0">
                <a:latin typeface="arial" panose="020B0604020202020204" pitchFamily="34" charset="0"/>
              </a:rPr>
              <a:t> </a:t>
            </a:r>
            <a:r>
              <a:rPr lang="en-GB" dirty="0">
                <a:latin typeface="arial" panose="020B0604020202020204" pitchFamily="34" charset="0"/>
              </a:rPr>
              <a:t>of the </a:t>
            </a:r>
            <a:r>
              <a:rPr lang="en-GB" dirty="0" smtClean="0">
                <a:latin typeface="arial" panose="020B0604020202020204" pitchFamily="34" charset="0"/>
              </a:rPr>
              <a:t>fittest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89567" y="3120520"/>
            <a:ext cx="1233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Biological System: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263769" y="4819842"/>
            <a:ext cx="1485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Parameter Estimation: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1" r="23075"/>
          <a:stretch/>
        </p:blipFill>
        <p:spPr>
          <a:xfrm>
            <a:off x="6525245" y="4485238"/>
            <a:ext cx="2353634" cy="17870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2" r="21052"/>
          <a:stretch/>
        </p:blipFill>
        <p:spPr>
          <a:xfrm>
            <a:off x="4112095" y="4479528"/>
            <a:ext cx="2413150" cy="17870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4" r="22997"/>
          <a:stretch/>
        </p:blipFill>
        <p:spPr>
          <a:xfrm>
            <a:off x="1870054" y="4485238"/>
            <a:ext cx="2315760" cy="17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3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410" y="4156083"/>
            <a:ext cx="4219392" cy="21525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410" y="1737204"/>
            <a:ext cx="4219392" cy="21525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 smtClean="0"/>
              <a:t>Parameter Retrieval: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Results and Discussion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54045" y="6514424"/>
            <a:ext cx="7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8</a:t>
            </a:r>
            <a:r>
              <a:rPr lang="en-GB" dirty="0" smtClean="0"/>
              <a:t>/11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69803"/>
            <a:ext cx="4219392" cy="21525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56084"/>
            <a:ext cx="4219392" cy="21525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333499" y="156883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(a)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6346641" y="157066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(b)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6346641" y="392230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(d)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2333499" y="392230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(c)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188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 smtClean="0"/>
              <a:t>Parameter </a:t>
            </a:r>
            <a:r>
              <a:rPr lang="en-US" dirty="0" err="1" smtClean="0"/>
              <a:t>Identifiability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Results and Discussion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54045" y="6514424"/>
            <a:ext cx="7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9</a:t>
            </a:r>
            <a:r>
              <a:rPr lang="en-GB" dirty="0" smtClean="0"/>
              <a:t>/11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3" y="2639089"/>
            <a:ext cx="6270766" cy="31990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434" y="1896571"/>
            <a:ext cx="5079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Parameters resultant in considerably </a:t>
            </a:r>
            <a:r>
              <a:rPr lang="en-GB" b="1" dirty="0" smtClean="0"/>
              <a:t>similar</a:t>
            </a:r>
            <a:r>
              <a:rPr lang="en-GB" dirty="0" smtClean="0"/>
              <a:t> model simulation trajectories: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731475" y="3361428"/>
            <a:ext cx="22616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Non-unique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Highly Correlated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3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67948" y="469902"/>
            <a:ext cx="2718852" cy="312291"/>
          </a:xfrm>
        </p:spPr>
        <p:txBody>
          <a:bodyPr/>
          <a:lstStyle/>
          <a:p>
            <a:r>
              <a:rPr lang="en-US" dirty="0" smtClean="0"/>
              <a:t>Conclusion and Future Direction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CD9E8FF-A1AF-F84F-A39A-A40A55370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396" y="1928841"/>
            <a:ext cx="4595974" cy="1121030"/>
          </a:xfrm>
        </p:spPr>
        <p:txBody>
          <a:bodyPr/>
          <a:lstStyle/>
          <a:p>
            <a:pPr>
              <a:buClrTx/>
            </a:pPr>
            <a:r>
              <a:rPr lang="en-US" dirty="0" smtClean="0"/>
              <a:t>Parameters cannot be retrieved</a:t>
            </a:r>
          </a:p>
          <a:p>
            <a:pPr marL="0" indent="0">
              <a:buClrTx/>
              <a:buNone/>
            </a:pPr>
            <a:endParaRPr lang="en-US" dirty="0"/>
          </a:p>
          <a:p>
            <a:pPr>
              <a:buClrTx/>
            </a:pPr>
            <a:r>
              <a:rPr lang="en-US" dirty="0" smtClean="0"/>
              <a:t>Parameter estimation for the t</a:t>
            </a:r>
            <a:r>
              <a:rPr lang="en-US" dirty="0" smtClean="0"/>
              <a:t>esting model is unlikely to be achieved </a:t>
            </a:r>
          </a:p>
          <a:p>
            <a:pPr marL="0" indent="0">
              <a:buClrTx/>
              <a:buNone/>
            </a:pPr>
            <a:endParaRPr lang="en-US" dirty="0"/>
          </a:p>
          <a:p>
            <a:pPr marL="0" indent="0">
              <a:buClrTx/>
              <a:buNone/>
            </a:pPr>
            <a:endParaRPr lang="en-US" dirty="0"/>
          </a:p>
          <a:p>
            <a:pPr marL="0" indent="0">
              <a:buClrTx/>
              <a:buNone/>
            </a:pPr>
            <a:endParaRPr lang="en-US" dirty="0"/>
          </a:p>
          <a:p>
            <a:pPr marL="400050" lvl="1" indent="0">
              <a:buClrTx/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4045" y="6514424"/>
            <a:ext cx="7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tx2"/>
                </a:solidFill>
              </a:rPr>
              <a:t>10/11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" t="1475" r="37122" b="43997"/>
          <a:stretch/>
        </p:blipFill>
        <p:spPr>
          <a:xfrm>
            <a:off x="5826459" y="1763841"/>
            <a:ext cx="2537596" cy="11737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72" r="34302"/>
          <a:stretch/>
        </p:blipFill>
        <p:spPr>
          <a:xfrm>
            <a:off x="5709236" y="2937548"/>
            <a:ext cx="2772042" cy="3514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11" b="53716"/>
          <a:stretch/>
        </p:blipFill>
        <p:spPr>
          <a:xfrm>
            <a:off x="5124431" y="3468964"/>
            <a:ext cx="2591702" cy="11816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92" r="48211" b="-4600"/>
          <a:stretch/>
        </p:blipFill>
        <p:spPr>
          <a:xfrm>
            <a:off x="5124431" y="4574832"/>
            <a:ext cx="2591702" cy="10009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08" r="10045" b="53716"/>
          <a:stretch/>
        </p:blipFill>
        <p:spPr>
          <a:xfrm>
            <a:off x="7774945" y="3468964"/>
            <a:ext cx="697974" cy="11816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8" t="71716" r="3558" b="97"/>
          <a:stretch/>
        </p:blipFill>
        <p:spPr>
          <a:xfrm>
            <a:off x="7742643" y="4726331"/>
            <a:ext cx="1109182" cy="71961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73529" y="1750173"/>
            <a:ext cx="8191565" cy="1538836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/>
          <p:cNvSpPr/>
          <p:nvPr/>
        </p:nvSpPr>
        <p:spPr>
          <a:xfrm>
            <a:off x="612306" y="3531874"/>
            <a:ext cx="8191565" cy="1914073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D9E8FF-A1AF-F84F-A39A-A40A553708F5}"/>
              </a:ext>
            </a:extLst>
          </p:cNvPr>
          <p:cNvSpPr txBox="1">
            <a:spLocks/>
          </p:cNvSpPr>
          <p:nvPr/>
        </p:nvSpPr>
        <p:spPr>
          <a:xfrm>
            <a:off x="843396" y="3899393"/>
            <a:ext cx="4595974" cy="13508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smtClean="0"/>
              <a:t>Existence of non-identifiable parameters</a:t>
            </a:r>
          </a:p>
          <a:p>
            <a:pPr>
              <a:buClrTx/>
            </a:pPr>
            <a:endParaRPr lang="en-US" dirty="0"/>
          </a:p>
          <a:p>
            <a:pPr>
              <a:buClrTx/>
            </a:pPr>
            <a:r>
              <a:rPr lang="en-US" dirty="0" smtClean="0"/>
              <a:t>Attributed to model structure or data sparsity</a:t>
            </a:r>
          </a:p>
          <a:p>
            <a:pPr marL="0" indent="0">
              <a:buClrTx/>
              <a:buFont typeface="Arial"/>
              <a:buNone/>
            </a:pPr>
            <a:endParaRPr lang="en-US" dirty="0" smtClean="0"/>
          </a:p>
          <a:p>
            <a:pPr marL="0" indent="0">
              <a:buClrTx/>
              <a:buFont typeface="Arial"/>
              <a:buNone/>
            </a:pPr>
            <a:endParaRPr lang="en-US" dirty="0" smtClean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CD9E8FF-A1AF-F84F-A39A-A40A553708F5}"/>
              </a:ext>
            </a:extLst>
          </p:cNvPr>
          <p:cNvSpPr txBox="1">
            <a:spLocks/>
          </p:cNvSpPr>
          <p:nvPr/>
        </p:nvSpPr>
        <p:spPr>
          <a:xfrm>
            <a:off x="457200" y="5782457"/>
            <a:ext cx="8816167" cy="4687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en-US" dirty="0"/>
              <a:t>Data sparsity is </a:t>
            </a:r>
            <a:r>
              <a:rPr lang="en-US" b="1" dirty="0"/>
              <a:t>not the </a:t>
            </a:r>
            <a:r>
              <a:rPr lang="en-US" b="1" dirty="0" smtClean="0"/>
              <a:t>only factor </a:t>
            </a:r>
            <a:r>
              <a:rPr lang="en-US" dirty="0"/>
              <a:t>that complicated parameter estimation </a:t>
            </a:r>
            <a:r>
              <a:rPr lang="en-US" dirty="0" smtClean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394670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 smtClean="0"/>
              <a:t>Future Direction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67948" y="469902"/>
            <a:ext cx="2718852" cy="312291"/>
          </a:xfrm>
        </p:spPr>
        <p:txBody>
          <a:bodyPr/>
          <a:lstStyle/>
          <a:p>
            <a:r>
              <a:rPr lang="en-US" dirty="0" smtClean="0"/>
              <a:t>Conclusion and Future Direction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4045" y="6514424"/>
            <a:ext cx="7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tx2"/>
                </a:solidFill>
              </a:rPr>
              <a:t>11/11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8" r="21301"/>
          <a:stretch/>
        </p:blipFill>
        <p:spPr>
          <a:xfrm>
            <a:off x="7003533" y="3442395"/>
            <a:ext cx="1947835" cy="14593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9" r="22448"/>
          <a:stretch/>
        </p:blipFill>
        <p:spPr>
          <a:xfrm>
            <a:off x="457200" y="2373505"/>
            <a:ext cx="1964066" cy="145937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5" y="4750353"/>
            <a:ext cx="2014592" cy="66923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358" y="3449993"/>
            <a:ext cx="1375434" cy="137080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32592" y="194137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Experimental Data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518055" y="548227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Mathematical Model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4811553" y="289584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Parameter Estimation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7338367" y="302157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Fitted Model</a:t>
            </a:r>
            <a:endParaRPr lang="en-GB" dirty="0"/>
          </a:p>
        </p:txBody>
      </p:sp>
      <p:sp>
        <p:nvSpPr>
          <p:cNvPr id="32" name="Right Arrow 31"/>
          <p:cNvSpPr/>
          <p:nvPr/>
        </p:nvSpPr>
        <p:spPr>
          <a:xfrm>
            <a:off x="6649776" y="4064831"/>
            <a:ext cx="365133" cy="443942"/>
          </a:xfrm>
          <a:prstGeom prst="rightArrow">
            <a:avLst/>
          </a:prstGeom>
          <a:solidFill>
            <a:schemeClr val="accent1"/>
          </a:solidFill>
          <a:ln>
            <a:solidFill>
              <a:srgbClr val="0170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8" t="21196" r="-1" b="11035"/>
          <a:stretch/>
        </p:blipFill>
        <p:spPr>
          <a:xfrm>
            <a:off x="7551199" y="4108503"/>
            <a:ext cx="1138741" cy="43314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08" t="19518" r="5233" b="31383"/>
          <a:stretch/>
        </p:blipFill>
        <p:spPr>
          <a:xfrm>
            <a:off x="6632148" y="3832876"/>
            <a:ext cx="194784" cy="313817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>
            <a:off x="2673849" y="2736986"/>
            <a:ext cx="365133" cy="443942"/>
          </a:xfrm>
          <a:prstGeom prst="rightArrow">
            <a:avLst/>
          </a:prstGeom>
          <a:solidFill>
            <a:schemeClr val="accent1"/>
          </a:solidFill>
          <a:ln>
            <a:solidFill>
              <a:srgbClr val="0170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ight Arrow 35"/>
          <p:cNvSpPr/>
          <p:nvPr/>
        </p:nvSpPr>
        <p:spPr>
          <a:xfrm>
            <a:off x="2673849" y="5072618"/>
            <a:ext cx="365133" cy="443942"/>
          </a:xfrm>
          <a:prstGeom prst="rightArrow">
            <a:avLst/>
          </a:prstGeom>
          <a:solidFill>
            <a:schemeClr val="accent1"/>
          </a:solidFill>
          <a:ln>
            <a:solidFill>
              <a:srgbClr val="0170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3100303" y="2033537"/>
            <a:ext cx="1471697" cy="1799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/>
          <p:cNvSpPr txBox="1"/>
          <p:nvPr/>
        </p:nvSpPr>
        <p:spPr>
          <a:xfrm>
            <a:off x="2856415" y="1606475"/>
            <a:ext cx="2116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Identifiability</a:t>
            </a:r>
            <a:r>
              <a:rPr lang="en-GB" dirty="0" smtClean="0"/>
              <a:t> Tests:</a:t>
            </a:r>
            <a:endParaRPr lang="en-GB" dirty="0"/>
          </a:p>
        </p:txBody>
      </p:sp>
      <p:sp>
        <p:nvSpPr>
          <p:cNvPr id="38" name="Rounded Rectangle 37"/>
          <p:cNvSpPr/>
          <p:nvPr/>
        </p:nvSpPr>
        <p:spPr>
          <a:xfrm>
            <a:off x="3092966" y="4225753"/>
            <a:ext cx="1471697" cy="1799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2927789" y="4802257"/>
            <a:ext cx="1786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Parameter </a:t>
            </a:r>
            <a:r>
              <a:rPr lang="en-GB" b="1" dirty="0" err="1" smtClean="0"/>
              <a:t>Identifiability</a:t>
            </a:r>
            <a:endParaRPr lang="en-GB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935791" y="2511224"/>
            <a:ext cx="1786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Data</a:t>
            </a:r>
          </a:p>
          <a:p>
            <a:pPr algn="ctr"/>
            <a:r>
              <a:rPr lang="en-GB" b="1" dirty="0" smtClean="0"/>
              <a:t>Sparsity</a:t>
            </a:r>
            <a:endParaRPr lang="en-GB" b="1" dirty="0"/>
          </a:p>
        </p:txBody>
      </p:sp>
      <p:sp>
        <p:nvSpPr>
          <p:cNvPr id="41" name="Right Arrow 40"/>
          <p:cNvSpPr/>
          <p:nvPr/>
        </p:nvSpPr>
        <p:spPr>
          <a:xfrm rot="2205428">
            <a:off x="4663739" y="3335409"/>
            <a:ext cx="524035" cy="443942"/>
          </a:xfrm>
          <a:prstGeom prst="rightArrow">
            <a:avLst/>
          </a:prstGeom>
          <a:solidFill>
            <a:schemeClr val="accent1"/>
          </a:solidFill>
          <a:ln>
            <a:solidFill>
              <a:srgbClr val="0170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ight Arrow 41"/>
          <p:cNvSpPr/>
          <p:nvPr/>
        </p:nvSpPr>
        <p:spPr>
          <a:xfrm rot="19380000">
            <a:off x="4645487" y="4481283"/>
            <a:ext cx="524035" cy="443942"/>
          </a:xfrm>
          <a:prstGeom prst="rightArrow">
            <a:avLst/>
          </a:prstGeom>
          <a:solidFill>
            <a:schemeClr val="accent1"/>
          </a:solidFill>
          <a:ln>
            <a:solidFill>
              <a:srgbClr val="0170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25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/>
              <a:t>Reference</a:t>
            </a:r>
            <a:endParaRPr lang="en-US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7684" y="1557399"/>
            <a:ext cx="84541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/>
          </a:p>
          <a:p>
            <a:r>
              <a:rPr lang="en-GB" sz="1400" dirty="0"/>
              <a:t>[</a:t>
            </a:r>
            <a:r>
              <a:rPr lang="en-GB" sz="1400" dirty="0" err="1"/>
              <a:t>Jhingran</a:t>
            </a:r>
            <a:r>
              <a:rPr lang="en-GB" sz="1400" dirty="0"/>
              <a:t> et al.2015] </a:t>
            </a:r>
            <a:r>
              <a:rPr lang="en-GB" sz="1400" dirty="0" err="1"/>
              <a:t>Jhingran</a:t>
            </a:r>
            <a:r>
              <a:rPr lang="en-GB" sz="1400" dirty="0"/>
              <a:t>, A., </a:t>
            </a:r>
            <a:r>
              <a:rPr lang="en-GB" sz="1400" dirty="0" err="1"/>
              <a:t>Kasahara</a:t>
            </a:r>
            <a:r>
              <a:rPr lang="en-GB" sz="1400" dirty="0"/>
              <a:t>, S., </a:t>
            </a:r>
            <a:r>
              <a:rPr lang="en-GB" sz="1400" dirty="0" err="1"/>
              <a:t>Shepardson</a:t>
            </a:r>
            <a:r>
              <a:rPr lang="en-GB" sz="1400" dirty="0"/>
              <a:t>, K. M., </a:t>
            </a:r>
            <a:r>
              <a:rPr lang="en-GB" sz="1400" dirty="0" err="1"/>
              <a:t>Junecko</a:t>
            </a:r>
            <a:r>
              <a:rPr lang="en-GB" sz="1400" dirty="0"/>
              <a:t>, B. A. F., Heung, L. J.,</a:t>
            </a:r>
          </a:p>
          <a:p>
            <a:r>
              <a:rPr lang="en-GB" sz="1400" dirty="0" err="1"/>
              <a:t>Kumasaka</a:t>
            </a:r>
            <a:r>
              <a:rPr lang="en-GB" sz="1400" dirty="0"/>
              <a:t>, D. K., </a:t>
            </a:r>
            <a:r>
              <a:rPr lang="en-GB" sz="1400" dirty="0" err="1"/>
              <a:t>Knoblaugh</a:t>
            </a:r>
            <a:r>
              <a:rPr lang="en-GB" sz="1400" dirty="0"/>
              <a:t>, S. E., Lin, X., </a:t>
            </a:r>
            <a:r>
              <a:rPr lang="en-GB" sz="1400" dirty="0" err="1"/>
              <a:t>Kazmierczak</a:t>
            </a:r>
            <a:r>
              <a:rPr lang="en-GB" sz="1400" dirty="0"/>
              <a:t>, B. I., Reinhart, T. A., Cramer, R. A., and</a:t>
            </a:r>
          </a:p>
          <a:p>
            <a:r>
              <a:rPr lang="en-GB" sz="1400" dirty="0" err="1"/>
              <a:t>Hohl</a:t>
            </a:r>
            <a:r>
              <a:rPr lang="en-GB" sz="1400" dirty="0"/>
              <a:t>, T. M. (2015). Compartment-</a:t>
            </a:r>
            <a:r>
              <a:rPr lang="en-GB" sz="1400" dirty="0" err="1"/>
              <a:t>specic</a:t>
            </a:r>
            <a:r>
              <a:rPr lang="en-GB" sz="1400" dirty="0"/>
              <a:t> and sequential role of myd88 and card9 in chemokine induction</a:t>
            </a:r>
          </a:p>
          <a:p>
            <a:r>
              <a:rPr lang="en-GB" sz="1400" dirty="0"/>
              <a:t>and innate </a:t>
            </a:r>
            <a:r>
              <a:rPr lang="en-GB" sz="1400" dirty="0" err="1"/>
              <a:t>defense</a:t>
            </a:r>
            <a:r>
              <a:rPr lang="en-GB" sz="1400" dirty="0"/>
              <a:t> during respiratory fungal infection. PLOS Pathogens, 11(1):1{22.</a:t>
            </a:r>
          </a:p>
          <a:p>
            <a:endParaRPr lang="en-GB" sz="1400" dirty="0"/>
          </a:p>
          <a:p>
            <a:r>
              <a:rPr lang="en-GB" sz="1400" dirty="0"/>
              <a:t>[</a:t>
            </a:r>
            <a:r>
              <a:rPr lang="en-GB" sz="1400" dirty="0" err="1"/>
              <a:t>Jhingran</a:t>
            </a:r>
            <a:r>
              <a:rPr lang="en-GB" sz="1400" dirty="0"/>
              <a:t> et al.2012a] </a:t>
            </a:r>
            <a:r>
              <a:rPr lang="en-GB" sz="1400" dirty="0" err="1"/>
              <a:t>Jhingran</a:t>
            </a:r>
            <a:r>
              <a:rPr lang="en-GB" sz="1400" dirty="0"/>
              <a:t>, A., Mar, K., </a:t>
            </a:r>
            <a:r>
              <a:rPr lang="en-GB" sz="1400" dirty="0" err="1"/>
              <a:t>Kumasaka</a:t>
            </a:r>
            <a:r>
              <a:rPr lang="en-GB" sz="1400" dirty="0"/>
              <a:t>, D., </a:t>
            </a:r>
            <a:r>
              <a:rPr lang="en-GB" sz="1400" dirty="0" err="1"/>
              <a:t>Knoblaugh</a:t>
            </a:r>
            <a:r>
              <a:rPr lang="en-GB" sz="1400" dirty="0"/>
              <a:t>, S., Ngo, L., Segal, B., </a:t>
            </a:r>
            <a:r>
              <a:rPr lang="en-GB" sz="1400" dirty="0" err="1"/>
              <a:t>Iwakura</a:t>
            </a:r>
            <a:r>
              <a:rPr lang="en-GB" sz="1400" dirty="0"/>
              <a:t>,</a:t>
            </a:r>
          </a:p>
          <a:p>
            <a:r>
              <a:rPr lang="en-GB" sz="1400" dirty="0"/>
              <a:t>Y., Lowell, C., </a:t>
            </a:r>
            <a:r>
              <a:rPr lang="en-GB" sz="1400" dirty="0" err="1"/>
              <a:t>Hamerman</a:t>
            </a:r>
            <a:r>
              <a:rPr lang="en-GB" sz="1400" dirty="0"/>
              <a:t>, J., Lin, X., and </a:t>
            </a:r>
            <a:r>
              <a:rPr lang="en-GB" sz="1400" dirty="0" err="1"/>
              <a:t>Hohl</a:t>
            </a:r>
            <a:r>
              <a:rPr lang="en-GB" sz="1400" dirty="0"/>
              <a:t>, T. (2012a). Tracing conidial fate and measuring host</a:t>
            </a:r>
          </a:p>
          <a:p>
            <a:r>
              <a:rPr lang="en-GB" sz="1400" dirty="0"/>
              <a:t>cell antifungal activity using a reporter of microbial viability in the lung. Cell Reports, 2(6):1762 { 1773.</a:t>
            </a:r>
          </a:p>
          <a:p>
            <a:endParaRPr lang="en-GB" sz="1400" dirty="0"/>
          </a:p>
          <a:p>
            <a:r>
              <a:rPr lang="en-GB" sz="1400" dirty="0"/>
              <a:t>[</a:t>
            </a:r>
            <a:r>
              <a:rPr lang="en-GB" sz="1400" dirty="0" err="1"/>
              <a:t>Jhingran</a:t>
            </a:r>
            <a:r>
              <a:rPr lang="en-GB" sz="1400" dirty="0"/>
              <a:t> et al.2012b] </a:t>
            </a:r>
            <a:r>
              <a:rPr lang="en-GB" sz="1400" dirty="0" err="1"/>
              <a:t>Jhingran</a:t>
            </a:r>
            <a:r>
              <a:rPr lang="en-GB" sz="1400" dirty="0"/>
              <a:t>, A., Mar, K., </a:t>
            </a:r>
            <a:r>
              <a:rPr lang="en-GB" sz="1400" dirty="0" err="1"/>
              <a:t>Kumasaka</a:t>
            </a:r>
            <a:r>
              <a:rPr lang="en-GB" sz="1400" dirty="0"/>
              <a:t>, D., </a:t>
            </a:r>
            <a:r>
              <a:rPr lang="en-GB" sz="1400" dirty="0" err="1"/>
              <a:t>Knoblaugh</a:t>
            </a:r>
            <a:r>
              <a:rPr lang="en-GB" sz="1400" dirty="0"/>
              <a:t>, S., Ngo, L., Segal, B., </a:t>
            </a:r>
            <a:r>
              <a:rPr lang="en-GB" sz="1400" dirty="0" err="1"/>
              <a:t>Iwakura</a:t>
            </a:r>
            <a:r>
              <a:rPr lang="en-GB" sz="1400" dirty="0"/>
              <a:t>,</a:t>
            </a:r>
          </a:p>
          <a:p>
            <a:r>
              <a:rPr lang="en-GB" sz="1400" dirty="0"/>
              <a:t>Y., Lowell, C., </a:t>
            </a:r>
            <a:r>
              <a:rPr lang="en-GB" sz="1400" dirty="0" err="1"/>
              <a:t>Hamerman</a:t>
            </a:r>
            <a:r>
              <a:rPr lang="en-GB" sz="1400" dirty="0"/>
              <a:t>, J., Lin, X., and </a:t>
            </a:r>
            <a:r>
              <a:rPr lang="en-GB" sz="1400" dirty="0" err="1"/>
              <a:t>Hohl</a:t>
            </a:r>
            <a:r>
              <a:rPr lang="en-GB" sz="1400" dirty="0"/>
              <a:t>, T. (2012b). Tracing conidial fate and measuring host</a:t>
            </a:r>
          </a:p>
          <a:p>
            <a:r>
              <a:rPr lang="en-GB" sz="1400" dirty="0"/>
              <a:t>cell antifungal activity using a reporter of microbial viability in the lung. Cell reports, 2.</a:t>
            </a:r>
          </a:p>
          <a:p>
            <a:endParaRPr lang="en-GB" sz="1400" dirty="0"/>
          </a:p>
          <a:p>
            <a:r>
              <a:rPr lang="es-ES" sz="1400" dirty="0"/>
              <a:t>[</a:t>
            </a:r>
            <a:r>
              <a:rPr lang="es-ES" sz="1400" dirty="0" err="1"/>
              <a:t>Kasahara</a:t>
            </a:r>
            <a:r>
              <a:rPr lang="es-ES" sz="1400" dirty="0"/>
              <a:t> et al.2016a] </a:t>
            </a:r>
            <a:r>
              <a:rPr lang="es-ES" sz="1400" dirty="0" err="1"/>
              <a:t>Kasahara</a:t>
            </a:r>
            <a:r>
              <a:rPr lang="es-ES" sz="1400" dirty="0"/>
              <a:t>, S., </a:t>
            </a:r>
            <a:r>
              <a:rPr lang="es-ES" sz="1400" dirty="0" err="1"/>
              <a:t>Jhingran</a:t>
            </a:r>
            <a:r>
              <a:rPr lang="es-ES" sz="1400" dirty="0"/>
              <a:t>, A., </a:t>
            </a:r>
            <a:r>
              <a:rPr lang="es-ES" sz="1400" dirty="0" err="1"/>
              <a:t>Dhingra</a:t>
            </a:r>
            <a:r>
              <a:rPr lang="es-ES" sz="1400" dirty="0"/>
              <a:t>, S., Salem, A., </a:t>
            </a:r>
            <a:r>
              <a:rPr lang="es-ES" sz="1400" dirty="0" err="1"/>
              <a:t>Cramer</a:t>
            </a:r>
            <a:r>
              <a:rPr lang="es-ES" sz="1400" dirty="0"/>
              <a:t>, R., and </a:t>
            </a:r>
            <a:r>
              <a:rPr lang="es-ES" sz="1400" dirty="0" err="1"/>
              <a:t>Hohl</a:t>
            </a:r>
            <a:r>
              <a:rPr lang="es-ES" sz="1400" dirty="0"/>
              <a:t>, T. (2016a).</a:t>
            </a:r>
          </a:p>
          <a:p>
            <a:r>
              <a:rPr lang="en-GB" sz="1400" dirty="0"/>
              <a:t>Gm-</a:t>
            </a:r>
            <a:r>
              <a:rPr lang="en-GB" sz="1400" dirty="0" err="1"/>
              <a:t>csf</a:t>
            </a:r>
            <a:r>
              <a:rPr lang="en-GB" sz="1400" dirty="0"/>
              <a:t> </a:t>
            </a:r>
            <a:r>
              <a:rPr lang="en-GB" sz="1400" dirty="0" err="1"/>
              <a:t>signaling</a:t>
            </a:r>
            <a:r>
              <a:rPr lang="en-GB" sz="1400" dirty="0"/>
              <a:t> regulates neutrophil antifungal activity and the oxidative burst during respiratory fungal</a:t>
            </a:r>
          </a:p>
          <a:p>
            <a:r>
              <a:rPr lang="en-GB" sz="1400" dirty="0"/>
              <a:t>challenge. Journal of Infectious Diseases, 213:jiw054.</a:t>
            </a:r>
          </a:p>
        </p:txBody>
      </p:sp>
    </p:spTree>
    <p:extLst>
      <p:ext uri="{BB962C8B-B14F-4D97-AF65-F5344CB8AC3E}">
        <p14:creationId xmlns:p14="http://schemas.microsoft.com/office/powerpoint/2010/main" val="84169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/>
              <a:t>Reference</a:t>
            </a:r>
            <a:endParaRPr lang="en-US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7684" y="1557399"/>
            <a:ext cx="86543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/>
          </a:p>
          <a:p>
            <a:r>
              <a:rPr lang="en-GB" sz="1400" dirty="0"/>
              <a:t>[</a:t>
            </a:r>
            <a:r>
              <a:rPr lang="en-GB" sz="1400" dirty="0" err="1"/>
              <a:t>Kasahara</a:t>
            </a:r>
            <a:r>
              <a:rPr lang="en-GB" sz="1400" dirty="0"/>
              <a:t> et al.2016b] </a:t>
            </a:r>
            <a:r>
              <a:rPr lang="en-GB" sz="1400" dirty="0" err="1"/>
              <a:t>Kasahara</a:t>
            </a:r>
            <a:r>
              <a:rPr lang="en-GB" sz="1400" dirty="0"/>
              <a:t>, S., </a:t>
            </a:r>
            <a:r>
              <a:rPr lang="en-GB" sz="1400" dirty="0" err="1"/>
              <a:t>Jhingran</a:t>
            </a:r>
            <a:r>
              <a:rPr lang="en-GB" sz="1400" dirty="0"/>
              <a:t>, A., </a:t>
            </a:r>
            <a:r>
              <a:rPr lang="en-GB" sz="1400" dirty="0" err="1"/>
              <a:t>Dhingra</a:t>
            </a:r>
            <a:r>
              <a:rPr lang="en-GB" sz="1400" dirty="0"/>
              <a:t>, S., Salem, A., Cramer, R. A., and </a:t>
            </a:r>
            <a:r>
              <a:rPr lang="en-GB" sz="1400" dirty="0" err="1"/>
              <a:t>Hohl</a:t>
            </a:r>
            <a:r>
              <a:rPr lang="en-GB" sz="1400" dirty="0"/>
              <a:t>, T. M.</a:t>
            </a:r>
          </a:p>
          <a:p>
            <a:r>
              <a:rPr lang="en-GB" sz="1400" dirty="0"/>
              <a:t>(2016b). Role of Granulocyte-Macrophage Colony-Stimulating Factor </a:t>
            </a:r>
            <a:r>
              <a:rPr lang="en-GB" sz="1400" dirty="0" err="1"/>
              <a:t>Signaling</a:t>
            </a:r>
            <a:r>
              <a:rPr lang="en-GB" sz="1400" dirty="0"/>
              <a:t> in Regulating Neutrophil</a:t>
            </a:r>
          </a:p>
          <a:p>
            <a:r>
              <a:rPr lang="en-GB" sz="1400" dirty="0"/>
              <a:t>Antifungal Activity and the Oxidative Burst During Respiratory Fungal Challenge. The Journal of </a:t>
            </a:r>
            <a:r>
              <a:rPr lang="en-GB" sz="1400" dirty="0" err="1"/>
              <a:t>Infec</a:t>
            </a:r>
            <a:r>
              <a:rPr lang="en-GB" sz="1400" dirty="0"/>
              <a:t>-</a:t>
            </a:r>
          </a:p>
          <a:p>
            <a:r>
              <a:rPr lang="en-GB" sz="1400" dirty="0" err="1"/>
              <a:t>tious</a:t>
            </a:r>
            <a:r>
              <a:rPr lang="en-GB" sz="1400" dirty="0"/>
              <a:t> Diseases, 213(8):1289{1298.</a:t>
            </a:r>
          </a:p>
          <a:p>
            <a:endParaRPr lang="en-GB" sz="1400" dirty="0"/>
          </a:p>
          <a:p>
            <a:r>
              <a:rPr lang="en-GB" sz="1400" dirty="0"/>
              <a:t>[</a:t>
            </a:r>
            <a:r>
              <a:rPr lang="en-GB" sz="1400" dirty="0" err="1"/>
              <a:t>Kasahara</a:t>
            </a:r>
            <a:r>
              <a:rPr lang="en-GB" sz="1400" dirty="0"/>
              <a:t> et al.2016c] </a:t>
            </a:r>
            <a:r>
              <a:rPr lang="en-GB" sz="1400" dirty="0" err="1"/>
              <a:t>Kasahara</a:t>
            </a:r>
            <a:r>
              <a:rPr lang="en-GB" sz="1400" dirty="0"/>
              <a:t>, S., </a:t>
            </a:r>
            <a:r>
              <a:rPr lang="en-GB" sz="1400" dirty="0" err="1"/>
              <a:t>Jhingran</a:t>
            </a:r>
            <a:r>
              <a:rPr lang="en-GB" sz="1400" dirty="0"/>
              <a:t>, A., </a:t>
            </a:r>
            <a:r>
              <a:rPr lang="en-GB" sz="1400" dirty="0" err="1"/>
              <a:t>Dhingra</a:t>
            </a:r>
            <a:r>
              <a:rPr lang="en-GB" sz="1400" dirty="0"/>
              <a:t>, S., Salem, A., Cramer, R. A., and </a:t>
            </a:r>
            <a:r>
              <a:rPr lang="en-GB" sz="1400" dirty="0" err="1"/>
              <a:t>Hohl</a:t>
            </a:r>
            <a:r>
              <a:rPr lang="en-GB" sz="1400" dirty="0"/>
              <a:t>, T. M.</a:t>
            </a:r>
          </a:p>
          <a:p>
            <a:r>
              <a:rPr lang="en-GB" sz="1400" dirty="0"/>
              <a:t>(2016c). Role of granulocyte-macrophage colony-stimulating factor </a:t>
            </a:r>
            <a:r>
              <a:rPr lang="en-GB" sz="1400" dirty="0" err="1"/>
              <a:t>signaling</a:t>
            </a:r>
            <a:r>
              <a:rPr lang="en-GB" sz="1400" dirty="0"/>
              <a:t> in regulating neutrophil</a:t>
            </a:r>
          </a:p>
          <a:p>
            <a:r>
              <a:rPr lang="en-GB" sz="1400" dirty="0"/>
              <a:t>antifungal activity and the oxidative burst during respiratory fungal challenge. The Journal of infectious</a:t>
            </a:r>
          </a:p>
          <a:p>
            <a:r>
              <a:rPr lang="en-GB" sz="1400" dirty="0"/>
              <a:t>diseases, 213(8):1289|1298.</a:t>
            </a:r>
          </a:p>
          <a:p>
            <a:endParaRPr lang="en-GB" sz="1400" dirty="0"/>
          </a:p>
          <a:p>
            <a:r>
              <a:rPr lang="en-GB" sz="1400" dirty="0"/>
              <a:t>[</a:t>
            </a:r>
            <a:r>
              <a:rPr lang="en-GB" sz="1400" dirty="0" err="1"/>
              <a:t>Rosowski</a:t>
            </a:r>
            <a:r>
              <a:rPr lang="en-GB" sz="1400" dirty="0"/>
              <a:t> et al.2018] </a:t>
            </a:r>
            <a:r>
              <a:rPr lang="en-GB" sz="1400" dirty="0" err="1"/>
              <a:t>Rosowski</a:t>
            </a:r>
            <a:r>
              <a:rPr lang="en-GB" sz="1400" dirty="0"/>
              <a:t>, E. E., </a:t>
            </a:r>
            <a:r>
              <a:rPr lang="en-GB" sz="1400" dirty="0" err="1"/>
              <a:t>Raa</a:t>
            </a:r>
            <a:r>
              <a:rPr lang="en-GB" sz="1400" dirty="0"/>
              <a:t>, N., Knox, B. P., </a:t>
            </a:r>
            <a:r>
              <a:rPr lang="en-GB" sz="1400" dirty="0" err="1"/>
              <a:t>Golenberg</a:t>
            </a:r>
            <a:r>
              <a:rPr lang="en-GB" sz="1400" dirty="0"/>
              <a:t>, N., Keller, N. P., and </a:t>
            </a:r>
            <a:r>
              <a:rPr lang="en-GB" sz="1400" dirty="0" err="1"/>
              <a:t>Huttenlocher</a:t>
            </a:r>
            <a:r>
              <a:rPr lang="en-GB" sz="1400" dirty="0"/>
              <a:t>,</a:t>
            </a:r>
          </a:p>
          <a:p>
            <a:r>
              <a:rPr lang="en-GB" sz="1400" dirty="0"/>
              <a:t>A. (2018). Macrophages inhibit aspergillus </a:t>
            </a:r>
            <a:r>
              <a:rPr lang="en-GB" sz="1400" dirty="0" err="1"/>
              <a:t>fumigatus</a:t>
            </a:r>
            <a:r>
              <a:rPr lang="en-GB" sz="1400" dirty="0"/>
              <a:t> germination and neutrophil-mediated fungal killing.</a:t>
            </a:r>
          </a:p>
          <a:p>
            <a:r>
              <a:rPr lang="en-GB" sz="1400" dirty="0"/>
              <a:t>PLOS Pathogens, 14(8):1{28.</a:t>
            </a:r>
          </a:p>
          <a:p>
            <a:endParaRPr lang="en-GB" sz="1400" dirty="0"/>
          </a:p>
          <a:p>
            <a:r>
              <a:rPr lang="en-GB" sz="1400" dirty="0"/>
              <a:t>[Tanaka et al.2015] Tanaka, R. J., Boon, N. J., </a:t>
            </a:r>
            <a:r>
              <a:rPr lang="en-GB" sz="1400" dirty="0" err="1"/>
              <a:t>Vrcelj</a:t>
            </a:r>
            <a:r>
              <a:rPr lang="en-GB" sz="1400" dirty="0"/>
              <a:t>, K., Nguyen, A., Vinci, C., Armstrong-James, D.,</a:t>
            </a:r>
          </a:p>
          <a:p>
            <a:r>
              <a:rPr lang="en-GB" sz="1400" dirty="0"/>
              <a:t>and </a:t>
            </a:r>
            <a:r>
              <a:rPr lang="en-GB" sz="1400" dirty="0" err="1"/>
              <a:t>Bignell</a:t>
            </a:r>
            <a:r>
              <a:rPr lang="en-GB" sz="1400" dirty="0"/>
              <a:t>, E. (2015). In </a:t>
            </a:r>
            <a:r>
              <a:rPr lang="en-GB" sz="1400" dirty="0" err="1"/>
              <a:t>silico</a:t>
            </a:r>
            <a:r>
              <a:rPr lang="en-GB" sz="1400" dirty="0"/>
              <a:t> </a:t>
            </a:r>
            <a:r>
              <a:rPr lang="en-GB" sz="1400" dirty="0" err="1"/>
              <a:t>modeling</a:t>
            </a:r>
            <a:r>
              <a:rPr lang="en-GB" sz="1400" dirty="0"/>
              <a:t> of spore inhalation reveals fungal persistence following low dose</a:t>
            </a:r>
          </a:p>
          <a:p>
            <a:r>
              <a:rPr lang="en-GB" sz="1400" dirty="0"/>
              <a:t>exposure. </a:t>
            </a:r>
            <a:r>
              <a:rPr lang="en-GB" sz="1400" dirty="0" err="1"/>
              <a:t>Scientic</a:t>
            </a:r>
            <a:r>
              <a:rPr lang="en-GB" sz="1400" dirty="0"/>
              <a:t> Reports, 5(1).</a:t>
            </a:r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25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63679" y="2321167"/>
            <a:ext cx="6595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rgbClr val="0085CA"/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47431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057766"/>
            <a:ext cx="8229600" cy="507556"/>
          </a:xfrm>
        </p:spPr>
        <p:txBody>
          <a:bodyPr/>
          <a:lstStyle/>
          <a:p>
            <a:r>
              <a:rPr lang="en-US" dirty="0"/>
              <a:t>Outline                                                                </a:t>
            </a:r>
            <a:r>
              <a:rPr lang="en-US" u="sng" dirty="0"/>
              <a:t>    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3" y="2131796"/>
            <a:ext cx="52456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200" dirty="0"/>
              <a:t>Background</a:t>
            </a:r>
          </a:p>
          <a:p>
            <a:pPr marL="342900" indent="-342900">
              <a:buFont typeface="+mj-lt"/>
              <a:buAutoNum type="arabicPeriod"/>
            </a:pPr>
            <a:endParaRPr lang="en-GB" sz="2200" dirty="0"/>
          </a:p>
          <a:p>
            <a:pPr marL="342900" indent="-342900">
              <a:buFont typeface="+mj-lt"/>
              <a:buAutoNum type="arabicPeriod"/>
            </a:pPr>
            <a:r>
              <a:rPr lang="en-GB" sz="2200" dirty="0" smtClean="0"/>
              <a:t>Project </a:t>
            </a:r>
            <a:r>
              <a:rPr lang="en-GB" sz="2200" dirty="0" smtClean="0"/>
              <a:t>Aim</a:t>
            </a:r>
            <a:endParaRPr lang="en-GB" sz="2200" dirty="0"/>
          </a:p>
          <a:p>
            <a:pPr marL="342900" indent="-342900">
              <a:buFont typeface="+mj-lt"/>
              <a:buAutoNum type="arabicPeriod"/>
            </a:pPr>
            <a:endParaRPr lang="en-GB" sz="2200" dirty="0"/>
          </a:p>
          <a:p>
            <a:pPr marL="342900" indent="-342900">
              <a:buFont typeface="+mj-lt"/>
              <a:buAutoNum type="arabicPeriod"/>
            </a:pPr>
            <a:r>
              <a:rPr lang="en-GB" sz="2200" dirty="0"/>
              <a:t>Methodology</a:t>
            </a:r>
          </a:p>
          <a:p>
            <a:pPr marL="342900" indent="-342900">
              <a:buFont typeface="+mj-lt"/>
              <a:buAutoNum type="arabicPeriod"/>
            </a:pPr>
            <a:endParaRPr lang="en-GB" sz="2200" dirty="0"/>
          </a:p>
          <a:p>
            <a:pPr marL="342900" indent="-342900">
              <a:buFont typeface="+mj-lt"/>
              <a:buAutoNum type="arabicPeriod"/>
            </a:pPr>
            <a:r>
              <a:rPr lang="en-GB" sz="2200" dirty="0" smtClean="0"/>
              <a:t>Results and Discussion</a:t>
            </a:r>
            <a:endParaRPr lang="en-GB" sz="2200" dirty="0"/>
          </a:p>
          <a:p>
            <a:pPr marL="342900" indent="-342900">
              <a:buFont typeface="+mj-lt"/>
              <a:buAutoNum type="arabicPeriod"/>
            </a:pPr>
            <a:endParaRPr lang="en-GB" sz="2200" dirty="0"/>
          </a:p>
          <a:p>
            <a:pPr marL="342900" indent="-342900">
              <a:buFont typeface="+mj-lt"/>
              <a:buAutoNum type="arabicPeriod"/>
            </a:pPr>
            <a:r>
              <a:rPr lang="en-GB" sz="2200" dirty="0" smtClean="0"/>
              <a:t>Conclusion and Future Direction</a:t>
            </a:r>
            <a:endParaRPr lang="en-GB" sz="2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885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 smtClean="0"/>
              <a:t>Parameter Retrieval: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Results and Discussion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1504"/>
            <a:ext cx="9144000" cy="46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1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 smtClean="0"/>
              <a:t>Parameter Retrieval: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Results and Discussion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1504"/>
            <a:ext cx="9143999" cy="46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2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 smtClean="0"/>
              <a:t>Parameter Retrieval: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Results and Discussion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1504"/>
            <a:ext cx="9143999" cy="46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0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 smtClean="0"/>
              <a:t>Parameter Retrieval: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Results and Discussion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1504"/>
            <a:ext cx="9143999" cy="46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 smtClean="0"/>
              <a:t>Parameter </a:t>
            </a:r>
            <a:r>
              <a:rPr lang="en-US" dirty="0" err="1" smtClean="0"/>
              <a:t>Identifiability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Results and Discussion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1504"/>
            <a:ext cx="9144000" cy="46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7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 smtClean="0"/>
              <a:t>Parameter </a:t>
            </a:r>
            <a:r>
              <a:rPr lang="en-US" dirty="0" err="1"/>
              <a:t>Identifiability</a:t>
            </a:r>
            <a:r>
              <a:rPr lang="en-US" dirty="0"/>
              <a:t>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Results and Discussion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3159"/>
            <a:ext cx="9144000" cy="408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9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 smtClean="0"/>
              <a:t>Model Stability: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Results and Discussion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0"/>
          <a:stretch/>
        </p:blipFill>
        <p:spPr>
          <a:xfrm>
            <a:off x="2764843" y="2184132"/>
            <a:ext cx="6303408" cy="32147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1065" y="3143588"/>
            <a:ext cx="2602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Entering unsolvable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Unavoidable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343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8" r="21301"/>
          <a:stretch/>
        </p:blipFill>
        <p:spPr>
          <a:xfrm>
            <a:off x="7003533" y="3442395"/>
            <a:ext cx="1947835" cy="145937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9" r="22448"/>
          <a:stretch/>
        </p:blipFill>
        <p:spPr>
          <a:xfrm>
            <a:off x="2844120" y="2361445"/>
            <a:ext cx="1964066" cy="1459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 smtClean="0"/>
              <a:t>Parameter Estimation:                                                                </a:t>
            </a:r>
            <a:r>
              <a:rPr lang="en-US" u="sng" dirty="0" smtClean="0"/>
              <a:t>     </a:t>
            </a:r>
            <a:endParaRPr lang="en-US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354045" y="6514424"/>
            <a:ext cx="7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tx2"/>
                </a:solidFill>
              </a:rPr>
              <a:t>1</a:t>
            </a:r>
            <a:r>
              <a:rPr lang="en-GB" dirty="0" smtClean="0">
                <a:solidFill>
                  <a:schemeClr val="tx2"/>
                </a:solidFill>
              </a:rPr>
              <a:t>/11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4"/>
          <a:stretch/>
        </p:blipFill>
        <p:spPr>
          <a:xfrm>
            <a:off x="457200" y="2414528"/>
            <a:ext cx="2049106" cy="12379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534" y="4738293"/>
            <a:ext cx="2014592" cy="6692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358" y="3449993"/>
            <a:ext cx="1375434" cy="137080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78231" y="192931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2996178" y="192931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Experimental Data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2869534" y="547021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Mathematical Model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4811553" y="289584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Parameter Estimation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7338367" y="302157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Fitted Model</a:t>
            </a:r>
            <a:endParaRPr lang="en-GB" dirty="0"/>
          </a:p>
        </p:txBody>
      </p:sp>
      <p:sp>
        <p:nvSpPr>
          <p:cNvPr id="20" name="Right Arrow 19"/>
          <p:cNvSpPr/>
          <p:nvPr/>
        </p:nvSpPr>
        <p:spPr>
          <a:xfrm>
            <a:off x="2506306" y="2811508"/>
            <a:ext cx="365133" cy="443942"/>
          </a:xfrm>
          <a:prstGeom prst="rightArrow">
            <a:avLst/>
          </a:prstGeom>
          <a:solidFill>
            <a:schemeClr val="accent1"/>
          </a:solidFill>
          <a:ln>
            <a:solidFill>
              <a:srgbClr val="0170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Arrow 25"/>
          <p:cNvSpPr/>
          <p:nvPr/>
        </p:nvSpPr>
        <p:spPr>
          <a:xfrm rot="1354864">
            <a:off x="4503794" y="3821914"/>
            <a:ext cx="669128" cy="443942"/>
          </a:xfrm>
          <a:prstGeom prst="rightArrow">
            <a:avLst/>
          </a:prstGeom>
          <a:solidFill>
            <a:schemeClr val="accent1"/>
          </a:solidFill>
          <a:ln>
            <a:solidFill>
              <a:srgbClr val="0170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ight Arrow 26"/>
          <p:cNvSpPr/>
          <p:nvPr/>
        </p:nvSpPr>
        <p:spPr>
          <a:xfrm rot="20220000">
            <a:off x="4511498" y="4438154"/>
            <a:ext cx="669128" cy="443942"/>
          </a:xfrm>
          <a:prstGeom prst="rightArrow">
            <a:avLst/>
          </a:prstGeom>
          <a:solidFill>
            <a:schemeClr val="accent1"/>
          </a:solidFill>
          <a:ln>
            <a:solidFill>
              <a:srgbClr val="0170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ight Arrow 27"/>
          <p:cNvSpPr/>
          <p:nvPr/>
        </p:nvSpPr>
        <p:spPr>
          <a:xfrm>
            <a:off x="6649776" y="4064831"/>
            <a:ext cx="365133" cy="443942"/>
          </a:xfrm>
          <a:prstGeom prst="rightArrow">
            <a:avLst/>
          </a:prstGeom>
          <a:solidFill>
            <a:schemeClr val="accent1"/>
          </a:solidFill>
          <a:ln>
            <a:solidFill>
              <a:srgbClr val="0170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8" t="21196" r="-1" b="11035"/>
          <a:stretch/>
        </p:blipFill>
        <p:spPr>
          <a:xfrm>
            <a:off x="7551199" y="4108503"/>
            <a:ext cx="1138741" cy="43314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08" t="19518" r="5233" b="31383"/>
          <a:stretch/>
        </p:blipFill>
        <p:spPr>
          <a:xfrm>
            <a:off x="6632148" y="3832876"/>
            <a:ext cx="194784" cy="31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5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 smtClean="0"/>
              <a:t>Challenges in Immunology:                                                                </a:t>
            </a:r>
            <a:r>
              <a:rPr lang="en-US" u="sng" dirty="0" smtClean="0"/>
              <a:t>     </a:t>
            </a:r>
            <a:endParaRPr lang="en-US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354045" y="6514424"/>
            <a:ext cx="7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tx2"/>
                </a:solidFill>
              </a:rPr>
              <a:t>2/11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6" t="8965" r="30473"/>
          <a:stretch/>
        </p:blipFill>
        <p:spPr>
          <a:xfrm>
            <a:off x="362513" y="2071883"/>
            <a:ext cx="4106685" cy="39821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40478" y="167075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Experimental Data: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5" t="36171" r="29397" b="28305"/>
          <a:stretch/>
        </p:blipFill>
        <p:spPr>
          <a:xfrm>
            <a:off x="5117213" y="2012607"/>
            <a:ext cx="3415383" cy="1661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25716" y="1657027"/>
            <a:ext cx="3198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Invasive </a:t>
            </a:r>
            <a:r>
              <a:rPr lang="en-US" dirty="0" err="1"/>
              <a:t>Aspergillosis</a:t>
            </a:r>
            <a:r>
              <a:rPr lang="en-US" dirty="0"/>
              <a:t> </a:t>
            </a:r>
            <a:r>
              <a:rPr lang="en-US" dirty="0" smtClean="0"/>
              <a:t>Model: 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117213" y="3938019"/>
            <a:ext cx="3751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0170B9"/>
                </a:solidFill>
              </a:rPr>
              <a:t>Sparsity</a:t>
            </a:r>
          </a:p>
          <a:p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53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 smtClean="0"/>
              <a:t>Challenges in Immunology:                                                                </a:t>
            </a:r>
            <a:r>
              <a:rPr lang="en-US" u="sng" dirty="0" smtClean="0"/>
              <a:t>     </a:t>
            </a:r>
            <a:endParaRPr lang="en-US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354045" y="6514424"/>
            <a:ext cx="7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tx2"/>
                </a:solidFill>
              </a:rPr>
              <a:t>2</a:t>
            </a:r>
            <a:r>
              <a:rPr lang="en-GB" dirty="0" smtClean="0">
                <a:solidFill>
                  <a:schemeClr val="tx2"/>
                </a:solidFill>
              </a:rPr>
              <a:t>/11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6" t="8965" r="30473"/>
          <a:stretch/>
        </p:blipFill>
        <p:spPr>
          <a:xfrm>
            <a:off x="362513" y="2071883"/>
            <a:ext cx="4106685" cy="39821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40478" y="167075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Experimental Data: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5" t="36171" r="29397" b="28305"/>
          <a:stretch/>
        </p:blipFill>
        <p:spPr>
          <a:xfrm>
            <a:off x="5117213" y="2012607"/>
            <a:ext cx="3415383" cy="1661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25716" y="1657027"/>
            <a:ext cx="3198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Invasive </a:t>
            </a:r>
            <a:r>
              <a:rPr lang="en-US" dirty="0" err="1"/>
              <a:t>Aspergillosis</a:t>
            </a:r>
            <a:r>
              <a:rPr lang="en-US" dirty="0"/>
              <a:t> </a:t>
            </a:r>
            <a:r>
              <a:rPr lang="en-US" dirty="0" smtClean="0"/>
              <a:t>Model: 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117213" y="3938019"/>
            <a:ext cx="3751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Sparsity</a:t>
            </a:r>
          </a:p>
          <a:p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0170B9"/>
                </a:solidFill>
              </a:rPr>
              <a:t>Latency</a:t>
            </a:r>
          </a:p>
          <a:p>
            <a:endParaRPr lang="en-GB" sz="2000" dirty="0" smtClean="0"/>
          </a:p>
        </p:txBody>
      </p:sp>
      <p:sp>
        <p:nvSpPr>
          <p:cNvPr id="12" name="Oval 11"/>
          <p:cNvSpPr/>
          <p:nvPr/>
        </p:nvSpPr>
        <p:spPr>
          <a:xfrm>
            <a:off x="1483283" y="2282348"/>
            <a:ext cx="119210" cy="119210"/>
          </a:xfrm>
          <a:prstGeom prst="ellipse">
            <a:avLst/>
          </a:prstGeom>
          <a:solidFill>
            <a:srgbClr val="0170B9"/>
          </a:solidFill>
          <a:ln>
            <a:solidFill>
              <a:srgbClr val="0170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01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 smtClean="0"/>
              <a:t>Challenges in Immunology:                                                                </a:t>
            </a:r>
            <a:r>
              <a:rPr lang="en-US" u="sng" dirty="0" smtClean="0"/>
              <a:t>     </a:t>
            </a:r>
            <a:endParaRPr lang="en-US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354045" y="6514424"/>
            <a:ext cx="7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tx2"/>
                </a:solidFill>
              </a:rPr>
              <a:t>2/11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6" t="8965" r="30473"/>
          <a:stretch/>
        </p:blipFill>
        <p:spPr>
          <a:xfrm>
            <a:off x="362513" y="2071883"/>
            <a:ext cx="4106685" cy="39821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40478" y="167075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Experimental Data: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5" t="36171" r="29397" b="28305"/>
          <a:stretch/>
        </p:blipFill>
        <p:spPr>
          <a:xfrm>
            <a:off x="5117213" y="2012607"/>
            <a:ext cx="3415383" cy="1661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25716" y="1657027"/>
            <a:ext cx="3198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Invasive </a:t>
            </a:r>
            <a:r>
              <a:rPr lang="en-US" dirty="0" err="1"/>
              <a:t>Aspergillosis</a:t>
            </a:r>
            <a:r>
              <a:rPr lang="en-US" dirty="0"/>
              <a:t> </a:t>
            </a:r>
            <a:r>
              <a:rPr lang="en-US" dirty="0" smtClean="0"/>
              <a:t>Model: 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117213" y="3938019"/>
            <a:ext cx="37512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Sparsity</a:t>
            </a:r>
          </a:p>
          <a:p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Latency</a:t>
            </a:r>
          </a:p>
          <a:p>
            <a:endParaRPr lang="en-GB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0170B9"/>
                </a:solidFill>
              </a:rPr>
              <a:t>Non-simultaneous Measurements</a:t>
            </a:r>
            <a:endParaRPr lang="en-GB" sz="2000" b="1" dirty="0">
              <a:solidFill>
                <a:srgbClr val="0170B9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702480" y="5096188"/>
            <a:ext cx="119210" cy="119210"/>
          </a:xfrm>
          <a:prstGeom prst="ellipse">
            <a:avLst/>
          </a:prstGeom>
          <a:solidFill>
            <a:srgbClr val="0170B9"/>
          </a:solidFill>
          <a:ln>
            <a:solidFill>
              <a:srgbClr val="0170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766009" y="2115286"/>
            <a:ext cx="0" cy="3398585"/>
          </a:xfrm>
          <a:prstGeom prst="line">
            <a:avLst/>
          </a:prstGeom>
          <a:ln>
            <a:solidFill>
              <a:srgbClr val="0170B9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11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/>
              <a:t>Parameter Estimation with </a:t>
            </a:r>
            <a:r>
              <a:rPr lang="en-US" dirty="0" smtClean="0"/>
              <a:t>Sparse </a:t>
            </a:r>
            <a:r>
              <a:rPr lang="en-US" dirty="0"/>
              <a:t>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Project Aim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31" y="3105191"/>
            <a:ext cx="3903043" cy="21379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45699" y="3925268"/>
            <a:ext cx="2262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Parameter values?</a:t>
            </a:r>
          </a:p>
        </p:txBody>
      </p:sp>
      <p:sp>
        <p:nvSpPr>
          <p:cNvPr id="13" name="Curved Down Arrow 12"/>
          <p:cNvSpPr/>
          <p:nvPr/>
        </p:nvSpPr>
        <p:spPr>
          <a:xfrm rot="10800000">
            <a:off x="2848545" y="4094547"/>
            <a:ext cx="2158849" cy="541065"/>
          </a:xfrm>
          <a:prstGeom prst="curvedDownArrow">
            <a:avLst>
              <a:gd name="adj1" fmla="val 25000"/>
              <a:gd name="adj2" fmla="val 55040"/>
              <a:gd name="adj3" fmla="val 25000"/>
            </a:avLst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25885" y="5231957"/>
            <a:ext cx="14652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000" dirty="0"/>
              <a:t>[Kasahara et al.2016a]</a:t>
            </a:r>
          </a:p>
          <a:p>
            <a:r>
              <a:rPr lang="en-GB" sz="1000" dirty="0"/>
              <a:t>[</a:t>
            </a:r>
            <a:r>
              <a:rPr lang="en-GB" sz="1000" dirty="0" err="1"/>
              <a:t>Jhingran</a:t>
            </a:r>
            <a:r>
              <a:rPr lang="en-GB" sz="1000" dirty="0"/>
              <a:t> et al.2012a]</a:t>
            </a:r>
          </a:p>
        </p:txBody>
      </p:sp>
      <p:sp>
        <p:nvSpPr>
          <p:cNvPr id="8" name="Rectangle 7"/>
          <p:cNvSpPr/>
          <p:nvPr/>
        </p:nvSpPr>
        <p:spPr>
          <a:xfrm>
            <a:off x="7763652" y="5209635"/>
            <a:ext cx="15029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[</a:t>
            </a:r>
            <a:r>
              <a:rPr lang="en-GB" sz="1000" dirty="0" err="1"/>
              <a:t>Rosowski</a:t>
            </a:r>
            <a:r>
              <a:rPr lang="en-GB" sz="1000" dirty="0"/>
              <a:t> et al.2018]</a:t>
            </a:r>
          </a:p>
          <a:p>
            <a:r>
              <a:rPr lang="en-GB" sz="1000" dirty="0"/>
              <a:t>[</a:t>
            </a:r>
            <a:r>
              <a:rPr lang="en-GB" sz="1000" dirty="0" err="1"/>
              <a:t>Jhingran</a:t>
            </a:r>
            <a:r>
              <a:rPr lang="en-GB" sz="1000" dirty="0"/>
              <a:t> et al.2012b]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6445008" y="5131115"/>
            <a:ext cx="15686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[</a:t>
            </a:r>
            <a:r>
              <a:rPr lang="en-GB" sz="1000" dirty="0" err="1"/>
              <a:t>Kasahara</a:t>
            </a:r>
            <a:r>
              <a:rPr lang="en-GB" sz="1000" dirty="0"/>
              <a:t> et al.2016b]</a:t>
            </a:r>
          </a:p>
          <a:p>
            <a:r>
              <a:rPr lang="en-GB" sz="1000" dirty="0"/>
              <a:t>[</a:t>
            </a:r>
            <a:r>
              <a:rPr lang="en-GB" sz="1000" dirty="0" err="1"/>
              <a:t>Jhingran</a:t>
            </a:r>
            <a:r>
              <a:rPr lang="en-GB" sz="1000" dirty="0"/>
              <a:t> et al.2015]</a:t>
            </a:r>
          </a:p>
          <a:p>
            <a:r>
              <a:rPr lang="en-GB" sz="1000" dirty="0"/>
              <a:t>[</a:t>
            </a:r>
            <a:r>
              <a:rPr lang="en-GB" sz="1000" dirty="0" err="1"/>
              <a:t>Kasahara</a:t>
            </a:r>
            <a:r>
              <a:rPr lang="en-GB" sz="1000" dirty="0"/>
              <a:t> et al.2016c]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1B9C9B-F00B-9B45-B96B-87255C840C61}"/>
              </a:ext>
            </a:extLst>
          </p:cNvPr>
          <p:cNvSpPr/>
          <p:nvPr/>
        </p:nvSpPr>
        <p:spPr>
          <a:xfrm>
            <a:off x="1524883" y="2025873"/>
            <a:ext cx="6295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Can parameters be possibly estimated using sparse data?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54045" y="6514424"/>
            <a:ext cx="7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tx2"/>
                </a:solidFill>
              </a:rPr>
              <a:t>3</a:t>
            </a:r>
            <a:r>
              <a:rPr lang="en-GB" dirty="0" smtClean="0">
                <a:solidFill>
                  <a:schemeClr val="tx2"/>
                </a:solidFill>
              </a:rPr>
              <a:t>/11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r="7397"/>
          <a:stretch/>
        </p:blipFill>
        <p:spPr>
          <a:xfrm>
            <a:off x="5055014" y="2970447"/>
            <a:ext cx="3929263" cy="219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7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2528358" y="2184637"/>
            <a:ext cx="990307" cy="8285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 smtClean="0"/>
              <a:t>Methodology:</a:t>
            </a:r>
            <a:r>
              <a:rPr lang="en-US" dirty="0" smtClean="0"/>
              <a:t>                                                                </a:t>
            </a:r>
            <a:r>
              <a:rPr lang="en-US" u="sng" dirty="0" smtClean="0"/>
              <a:t>     </a:t>
            </a:r>
            <a:endParaRPr lang="en-US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354045" y="6514424"/>
            <a:ext cx="7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tx2"/>
                </a:solidFill>
              </a:rPr>
              <a:t>4/11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0" t="58932" r="54997" b="37529"/>
          <a:stretch/>
        </p:blipFill>
        <p:spPr>
          <a:xfrm>
            <a:off x="370867" y="2488217"/>
            <a:ext cx="2157491" cy="454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0" t="62405" r="59649" b="34314"/>
          <a:stretch/>
        </p:blipFill>
        <p:spPr>
          <a:xfrm>
            <a:off x="835348" y="2023523"/>
            <a:ext cx="1140071" cy="43900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86196" y="1866863"/>
            <a:ext cx="2142162" cy="146406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ounded Rectangle 9"/>
          <p:cNvSpPr/>
          <p:nvPr/>
        </p:nvSpPr>
        <p:spPr>
          <a:xfrm>
            <a:off x="3518665" y="2137274"/>
            <a:ext cx="1827058" cy="92324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Synthetic data</a:t>
            </a:r>
            <a:endParaRPr lang="en-GB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5604244" y="1747640"/>
            <a:ext cx="3182653" cy="1525804"/>
          </a:xfrm>
          <a:prstGeom prst="wedgeRoundRectCallout">
            <a:avLst>
              <a:gd name="adj1" fmla="val -57050"/>
              <a:gd name="adj2" fmla="val -13178"/>
              <a:gd name="adj3" fmla="val 16667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6" t="18006" r="8137" b="7975"/>
          <a:stretch/>
        </p:blipFill>
        <p:spPr>
          <a:xfrm>
            <a:off x="5738708" y="1866863"/>
            <a:ext cx="2896242" cy="1287546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5400000">
            <a:off x="3898075" y="3180375"/>
            <a:ext cx="1068236" cy="8285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ounded Rectangle 13"/>
          <p:cNvSpPr/>
          <p:nvPr/>
        </p:nvSpPr>
        <p:spPr>
          <a:xfrm>
            <a:off x="3518664" y="4128752"/>
            <a:ext cx="1827058" cy="118802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Parameter Estimation</a:t>
            </a:r>
            <a:endParaRPr lang="en-GB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5643021" y="3972517"/>
            <a:ext cx="3182653" cy="1525804"/>
          </a:xfrm>
          <a:prstGeom prst="wedgeRoundRectCallout">
            <a:avLst>
              <a:gd name="adj1" fmla="val -57050"/>
              <a:gd name="adj2" fmla="val -13178"/>
              <a:gd name="adj3" fmla="val 16667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t="17270" r="7484" b="7872"/>
          <a:stretch/>
        </p:blipFill>
        <p:spPr>
          <a:xfrm>
            <a:off x="5743178" y="4091408"/>
            <a:ext cx="2982338" cy="12627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 flipH="1">
                <a:off x="1030981" y="4797227"/>
                <a:ext cx="821933" cy="513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sz="3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3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GB" sz="3200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0981" y="4797227"/>
                <a:ext cx="821933" cy="5132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707052" y="4111110"/>
            <a:ext cx="1591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Estimated Parameter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70867" y="4054885"/>
            <a:ext cx="2142162" cy="146406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ight Arrow 19"/>
          <p:cNvSpPr/>
          <p:nvPr/>
        </p:nvSpPr>
        <p:spPr>
          <a:xfrm flipH="1">
            <a:off x="2528359" y="4321160"/>
            <a:ext cx="986780" cy="8285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975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2528358" y="2184637"/>
            <a:ext cx="990307" cy="8285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ight Arrow 12"/>
          <p:cNvSpPr/>
          <p:nvPr/>
        </p:nvSpPr>
        <p:spPr>
          <a:xfrm rot="5400000">
            <a:off x="3898075" y="3180375"/>
            <a:ext cx="1068236" cy="8285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3948"/>
            <a:ext cx="8229600" cy="507556"/>
          </a:xfrm>
        </p:spPr>
        <p:txBody>
          <a:bodyPr/>
          <a:lstStyle/>
          <a:p>
            <a:r>
              <a:rPr lang="en-US" dirty="0" smtClean="0"/>
              <a:t>Methodology:</a:t>
            </a:r>
            <a:r>
              <a:rPr lang="en-US" dirty="0" smtClean="0"/>
              <a:t>                                                                </a:t>
            </a:r>
            <a:r>
              <a:rPr lang="en-US" u="sng" dirty="0" smtClean="0"/>
              <a:t>     </a:t>
            </a:r>
            <a:endParaRPr lang="en-US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354045" y="6514424"/>
            <a:ext cx="7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tx2"/>
                </a:solidFill>
              </a:rPr>
              <a:t>4/11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0" t="58932" r="54997" b="37529"/>
          <a:stretch/>
        </p:blipFill>
        <p:spPr>
          <a:xfrm>
            <a:off x="370867" y="2488217"/>
            <a:ext cx="2157491" cy="454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0" t="62405" r="59649" b="34314"/>
          <a:stretch/>
        </p:blipFill>
        <p:spPr>
          <a:xfrm>
            <a:off x="835348" y="2023523"/>
            <a:ext cx="1140071" cy="43900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86196" y="1866863"/>
            <a:ext cx="2142162" cy="146406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ounded Rectangle 9"/>
          <p:cNvSpPr/>
          <p:nvPr/>
        </p:nvSpPr>
        <p:spPr>
          <a:xfrm>
            <a:off x="3518665" y="2137274"/>
            <a:ext cx="1827058" cy="92324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017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Synthetic data</a:t>
            </a:r>
            <a:endParaRPr lang="en-GB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5604244" y="1747640"/>
            <a:ext cx="3182653" cy="1525804"/>
          </a:xfrm>
          <a:prstGeom prst="wedgeRoundRectCallout">
            <a:avLst>
              <a:gd name="adj1" fmla="val -57050"/>
              <a:gd name="adj2" fmla="val -13178"/>
              <a:gd name="adj3" fmla="val 16667"/>
            </a:avLst>
          </a:prstGeom>
          <a:noFill/>
          <a:ln w="28575">
            <a:solidFill>
              <a:srgbClr val="017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6" t="18006" r="8137" b="7975"/>
          <a:stretch/>
        </p:blipFill>
        <p:spPr>
          <a:xfrm>
            <a:off x="5738708" y="1866863"/>
            <a:ext cx="2896242" cy="1287546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3518664" y="4128752"/>
            <a:ext cx="1827058" cy="118802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Parameter Estimation</a:t>
            </a:r>
            <a:endParaRPr lang="en-GB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5643021" y="3972517"/>
            <a:ext cx="3182653" cy="1525804"/>
          </a:xfrm>
          <a:prstGeom prst="wedgeRoundRectCallout">
            <a:avLst>
              <a:gd name="adj1" fmla="val -57050"/>
              <a:gd name="adj2" fmla="val -13178"/>
              <a:gd name="adj3" fmla="val 16667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t="17270" r="7484" b="7872"/>
          <a:stretch/>
        </p:blipFill>
        <p:spPr>
          <a:xfrm>
            <a:off x="5743178" y="4091408"/>
            <a:ext cx="2982338" cy="12627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 flipH="1">
                <a:off x="1030981" y="4797227"/>
                <a:ext cx="821933" cy="513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sz="3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3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GB" sz="3200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0981" y="4797227"/>
                <a:ext cx="821933" cy="5132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707052" y="4111110"/>
            <a:ext cx="1591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Estimated Parameter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70867" y="4054885"/>
            <a:ext cx="2142162" cy="146406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ight Arrow 19"/>
          <p:cNvSpPr/>
          <p:nvPr/>
        </p:nvSpPr>
        <p:spPr>
          <a:xfrm flipH="1">
            <a:off x="2528359" y="4321160"/>
            <a:ext cx="986780" cy="82851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56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11022</TotalTime>
  <Words>1026</Words>
  <Application>Microsoft Office PowerPoint</Application>
  <PresentationFormat>On-screen Show (4:3)</PresentationFormat>
  <Paragraphs>233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</vt:lpstr>
      <vt:lpstr>Cambria</vt:lpstr>
      <vt:lpstr>Cambria Math</vt:lpstr>
      <vt:lpstr>Imperial College London Theme</vt:lpstr>
      <vt:lpstr>Parameter Estimation </vt:lpstr>
      <vt:lpstr>Outline                                                                     </vt:lpstr>
      <vt:lpstr>Parameter Estimation:                                                                     </vt:lpstr>
      <vt:lpstr>Challenges in Immunology:                                                                     </vt:lpstr>
      <vt:lpstr>Challenges in Immunology:                                                                     </vt:lpstr>
      <vt:lpstr>Challenges in Immunology:                                                                     </vt:lpstr>
      <vt:lpstr>Parameter Estimation with Sparse data</vt:lpstr>
      <vt:lpstr>Methodology:                                                                     </vt:lpstr>
      <vt:lpstr>Methodology:                                                                     </vt:lpstr>
      <vt:lpstr>Synthetic Data:</vt:lpstr>
      <vt:lpstr>Methodology:                                                                     </vt:lpstr>
      <vt:lpstr>Genetic Algorithm:</vt:lpstr>
      <vt:lpstr>Parameter Retrieval:</vt:lpstr>
      <vt:lpstr>Parameter Identifiability:</vt:lpstr>
      <vt:lpstr>Conclusion </vt:lpstr>
      <vt:lpstr>Future Direction </vt:lpstr>
      <vt:lpstr>Reference</vt:lpstr>
      <vt:lpstr>Reference</vt:lpstr>
      <vt:lpstr>PowerPoint Presentation</vt:lpstr>
      <vt:lpstr>Parameter Retrieval:</vt:lpstr>
      <vt:lpstr>Parameter Retrieval:</vt:lpstr>
      <vt:lpstr>Parameter Retrieval:</vt:lpstr>
      <vt:lpstr>Parameter Retrieval:</vt:lpstr>
      <vt:lpstr>Parameter Identifiability:</vt:lpstr>
      <vt:lpstr>Parameter Identifiability:</vt:lpstr>
      <vt:lpstr>Model Stability: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Zhang, Jiujia</cp:lastModifiedBy>
  <cp:revision>362</cp:revision>
  <cp:lastPrinted>2019-12-10T21:36:19Z</cp:lastPrinted>
  <dcterms:created xsi:type="dcterms:W3CDTF">2017-02-16T14:49:58Z</dcterms:created>
  <dcterms:modified xsi:type="dcterms:W3CDTF">2020-06-21T21:35:59Z</dcterms:modified>
</cp:coreProperties>
</file>